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7"/>
  </p:notesMasterIdLst>
  <p:handoutMasterIdLst>
    <p:handoutMasterId r:id="rId8"/>
  </p:handoutMasterIdLst>
  <p:sldIdLst>
    <p:sldId id="577" r:id="rId2"/>
    <p:sldId id="578" r:id="rId3"/>
    <p:sldId id="580" r:id="rId4"/>
    <p:sldId id="581" r:id="rId5"/>
    <p:sldId id="582" r:id="rId6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FF"/>
    <a:srgbClr val="626947"/>
    <a:srgbClr val="CCFF99"/>
    <a:srgbClr val="336600"/>
    <a:srgbClr val="CC9900"/>
    <a:srgbClr val="BBE0E3"/>
    <a:srgbClr val="FFCC00"/>
    <a:srgbClr val="990033"/>
    <a:srgbClr val="A50021"/>
    <a:srgbClr val="99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63" autoAdjust="0"/>
    <p:restoredTop sz="91908" autoAdjust="0"/>
  </p:normalViewPr>
  <p:slideViewPr>
    <p:cSldViewPr snapToGrid="0">
      <p:cViewPr varScale="1">
        <p:scale>
          <a:sx n="102" d="100"/>
          <a:sy n="102" d="100"/>
        </p:scale>
        <p:origin x="1872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248"/>
    </p:cViewPr>
  </p:sorterViewPr>
  <p:notesViewPr>
    <p:cSldViewPr snapToGrid="0">
      <p:cViewPr varScale="1">
        <p:scale>
          <a:sx n="56" d="100"/>
          <a:sy n="56" d="100"/>
        </p:scale>
        <p:origin x="-1932" y="-102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75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587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75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19474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75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587" y="9119474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</a:defRPr>
            </a:lvl1pPr>
          </a:lstStyle>
          <a:p>
            <a:pPr>
              <a:defRPr/>
            </a:pPr>
            <a:fld id="{3AA550B2-7C52-4093-98F4-AEDF810126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49091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587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88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19474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88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587" y="9119474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</a:defRPr>
            </a:lvl1pPr>
          </a:lstStyle>
          <a:p>
            <a:pPr>
              <a:defRPr/>
            </a:pPr>
            <a:fld id="{24426504-9ACB-4A09-8698-8580701B38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01119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2313"/>
            <a:ext cx="4800600" cy="3600450"/>
          </a:xfrm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668" y="4560570"/>
            <a:ext cx="5367867" cy="431887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7251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143002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0480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3232184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E1F56D-CC40-47C3-896C-90CF71511257}" type="slidenum">
              <a:rPr lang="en-US"/>
              <a:pPr>
                <a:defRPr/>
              </a:pPr>
              <a:t>‹#›</a:t>
            </a:fld>
            <a:r>
              <a:rPr lang="en-US"/>
              <a:t>1/22</a:t>
            </a:r>
          </a:p>
        </p:txBody>
      </p:sp>
    </p:spTree>
    <p:extLst>
      <p:ext uri="{BB962C8B-B14F-4D97-AF65-F5344CB8AC3E}">
        <p14:creationId xmlns:p14="http://schemas.microsoft.com/office/powerpoint/2010/main" val="5337846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6477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6477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7DAFC6-B405-4EE6-8489-89028EB7BDFD}" type="slidenum">
              <a:rPr lang="en-US"/>
              <a:pPr>
                <a:defRPr/>
              </a:pPr>
              <a:t>‹#›</a:t>
            </a:fld>
            <a:r>
              <a:rPr lang="en-US"/>
              <a:t>1/22</a:t>
            </a:r>
          </a:p>
        </p:txBody>
      </p:sp>
    </p:spTree>
    <p:extLst>
      <p:ext uri="{BB962C8B-B14F-4D97-AF65-F5344CB8AC3E}">
        <p14:creationId xmlns:p14="http://schemas.microsoft.com/office/powerpoint/2010/main" val="7358495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2"/>
            <a:ext cx="8229600" cy="50323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66800"/>
            <a:ext cx="4038600" cy="5638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066800"/>
            <a:ext cx="4038600" cy="2743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62400"/>
            <a:ext cx="4038600" cy="2743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0CD459-D0B6-44AE-9F07-74B010330154}" type="slidenum">
              <a:rPr lang="en-US"/>
              <a:pPr>
                <a:defRPr/>
              </a:pPr>
              <a:t>‹#›</a:t>
            </a:fld>
            <a:r>
              <a:rPr lang="en-US"/>
              <a:t>1/22</a:t>
            </a:r>
          </a:p>
        </p:txBody>
      </p:sp>
    </p:spTree>
    <p:extLst>
      <p:ext uri="{BB962C8B-B14F-4D97-AF65-F5344CB8AC3E}">
        <p14:creationId xmlns:p14="http://schemas.microsoft.com/office/powerpoint/2010/main" val="2922313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B0E7DD-1E21-4E90-AD34-76BB712B39E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01322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4AF8CE-7739-4E06-8607-A4612022DB3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35339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66800"/>
            <a:ext cx="4038600" cy="5638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038600" cy="5638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D511D7-4414-40F5-AD70-FB91F46BD4E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18093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1EAF36-51D4-481A-BC50-66841B9B0FB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09928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F3A6E5-DBA9-41E5-BB22-B04AE4560A6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26025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solidFill>
          <a:srgbClr val="C00000">
            <a:alpha val="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229600" y="6400800"/>
            <a:ext cx="533400" cy="2286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BD8572-4884-4B19-AE5D-926369F9331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28602"/>
            <a:ext cx="8229600" cy="503239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21292" y="1066800"/>
            <a:ext cx="8165507" cy="523999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669393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BD8572-4884-4B19-AE5D-926369F9331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35195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CEDB85-8493-442A-8AAC-52998F06DEF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62169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>
            <a:alpha val="1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2"/>
            <a:ext cx="8229600" cy="503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66800"/>
            <a:ext cx="82296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 Click to edit Master text styles</a:t>
            </a:r>
          </a:p>
          <a:p>
            <a:pPr lvl="1"/>
            <a:r>
              <a:rPr lang="en-US" dirty="0"/>
              <a:t> Second level</a:t>
            </a:r>
          </a:p>
          <a:p>
            <a:pPr lvl="2"/>
            <a:r>
              <a:rPr lang="en-US" dirty="0"/>
              <a:t> Third level</a:t>
            </a:r>
          </a:p>
          <a:p>
            <a:pPr lvl="3"/>
            <a:r>
              <a:rPr lang="en-US" dirty="0"/>
              <a:t> Fourth level</a:t>
            </a:r>
          </a:p>
          <a:p>
            <a:pPr lvl="4"/>
            <a:r>
              <a:rPr lang="en-US" dirty="0"/>
              <a:t> Fifth level</a:t>
            </a: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C0595AAF-05F7-4BA1-8724-F5F68C94B96B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screen">
            <a:alphaModFix amt="15000"/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bright="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8793" y="1124236"/>
            <a:ext cx="6502334" cy="5114640"/>
          </a:xfrm>
          <a:prstGeom prst="rect">
            <a:avLst/>
          </a:prstGeom>
          <a:ln>
            <a:noFill/>
          </a:ln>
        </p:spPr>
      </p:pic>
      <p:sp>
        <p:nvSpPr>
          <p:cNvPr id="9220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619875"/>
            <a:ext cx="533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 i="1">
                <a:solidFill>
                  <a:srgbClr val="008000"/>
                </a:solidFill>
                <a:latin typeface="Arial" charset="0"/>
              </a:defRPr>
            </a:lvl1pPr>
          </a:lstStyle>
          <a:p>
            <a:pPr>
              <a:defRPr/>
            </a:pPr>
            <a:fld id="{9D56F10A-A844-4534-9628-956B27507EE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29" name="Line 5"/>
          <p:cNvSpPr>
            <a:spLocks noChangeShapeType="1"/>
          </p:cNvSpPr>
          <p:nvPr/>
        </p:nvSpPr>
        <p:spPr bwMode="auto">
          <a:xfrm>
            <a:off x="457200" y="958851"/>
            <a:ext cx="8229600" cy="0"/>
          </a:xfrm>
          <a:prstGeom prst="line">
            <a:avLst/>
          </a:prstGeom>
          <a:noFill/>
          <a:ln w="508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447BE353-34FF-4425-BC8D-FEAA21593AA7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2037" y="49873"/>
            <a:ext cx="1215126" cy="80103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0" y="6296311"/>
            <a:ext cx="1563429" cy="552163"/>
          </a:xfrm>
          <a:prstGeom prst="rect">
            <a:avLst/>
          </a:prstGeom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715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 i="0">
          <a:solidFill>
            <a:srgbClr val="33669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336699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336699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336699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336699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 i="1">
          <a:solidFill>
            <a:srgbClr val="336699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 i="1">
          <a:solidFill>
            <a:srgbClr val="336699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 i="1">
          <a:solidFill>
            <a:srgbClr val="336699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 i="1">
          <a:solidFill>
            <a:srgbClr val="336699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§"/>
        <a:defRPr sz="2400" b="1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33CC33"/>
        </a:buClr>
        <a:buFont typeface="Arial" charset="0"/>
        <a:buChar char="–"/>
        <a:defRPr sz="2000" b="1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660066"/>
        </a:buClr>
        <a:buChar char="•"/>
        <a:defRPr b="1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996600"/>
        </a:buClr>
        <a:buFont typeface="Arial" charset="0"/>
        <a:buChar char="–"/>
        <a:defRPr sz="1600" b="1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9900"/>
        </a:buClr>
        <a:buFont typeface="Arial" charset="0"/>
        <a:buChar char="»"/>
        <a:defRPr sz="1600" b="1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9900"/>
        </a:buClr>
        <a:buFont typeface="Arial" charset="0"/>
        <a:buChar char="»"/>
        <a:defRPr sz="1600" b="1">
          <a:solidFill>
            <a:schemeClr val="accent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9900"/>
        </a:buClr>
        <a:buFont typeface="Arial" charset="0"/>
        <a:buChar char="»"/>
        <a:defRPr sz="1600" b="1">
          <a:solidFill>
            <a:schemeClr val="accent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9900"/>
        </a:buClr>
        <a:buFont typeface="Arial" charset="0"/>
        <a:buChar char="»"/>
        <a:defRPr sz="1600" b="1">
          <a:solidFill>
            <a:schemeClr val="accent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9900"/>
        </a:buClr>
        <a:buFont typeface="Arial" charset="0"/>
        <a:buChar char="»"/>
        <a:defRPr sz="1600" b="1">
          <a:solidFill>
            <a:schemeClr val="accent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8000">
              <a:srgbClr val="FF0000">
                <a:alpha val="0"/>
                <a:lumMod val="0"/>
                <a:lumOff val="100000"/>
              </a:srgbClr>
            </a:gs>
            <a:gs pos="68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90239" y="917082"/>
            <a:ext cx="8519461" cy="5028837"/>
          </a:xfrm>
        </p:spPr>
        <p:txBody>
          <a:bodyPr/>
          <a:lstStyle/>
          <a:p>
            <a:pPr eaLnBrk="1" hangingPunct="1"/>
            <a:r>
              <a:rPr lang="en-US" sz="4000" i="0" dirty="0">
                <a:solidFill>
                  <a:schemeClr val="bg1"/>
                </a:solidFill>
              </a:rPr>
              <a:t/>
            </a:r>
            <a:br>
              <a:rPr lang="en-US" sz="4000" i="0" dirty="0">
                <a:solidFill>
                  <a:schemeClr val="bg1"/>
                </a:solidFill>
              </a:rPr>
            </a:br>
            <a:r>
              <a:rPr lang="en-US" sz="4000" i="0" dirty="0">
                <a:solidFill>
                  <a:schemeClr val="bg1"/>
                </a:solidFill>
              </a:rPr>
              <a:t/>
            </a:r>
            <a:br>
              <a:rPr lang="en-US" sz="4000" i="0" dirty="0">
                <a:solidFill>
                  <a:schemeClr val="bg1"/>
                </a:solidFill>
              </a:rPr>
            </a:br>
            <a:r>
              <a:rPr lang="en-US" sz="2800" i="0" dirty="0">
                <a:solidFill>
                  <a:schemeClr val="bg1"/>
                </a:solidFill>
              </a:rPr>
              <a:t>Tutorial 1</a:t>
            </a:r>
            <a:br>
              <a:rPr lang="en-US" sz="2800" i="0" dirty="0">
                <a:solidFill>
                  <a:schemeClr val="bg1"/>
                </a:solidFill>
              </a:rPr>
            </a:br>
            <a:r>
              <a:rPr lang="en-US" i="0" dirty="0">
                <a:solidFill>
                  <a:schemeClr val="bg1"/>
                </a:solidFill>
              </a:rPr>
              <a:t>Learning Topology Optimization Through Examples and Case Studies</a:t>
            </a:r>
            <a:br>
              <a:rPr lang="en-US" i="0" dirty="0">
                <a:solidFill>
                  <a:schemeClr val="bg1"/>
                </a:solidFill>
              </a:rPr>
            </a:br>
            <a:r>
              <a:rPr lang="en-US" i="0" dirty="0">
                <a:solidFill>
                  <a:schemeClr val="bg1"/>
                </a:solidFill>
              </a:rPr>
              <a:t/>
            </a:r>
            <a:br>
              <a:rPr lang="en-US" i="0" dirty="0">
                <a:solidFill>
                  <a:schemeClr val="bg1"/>
                </a:solidFill>
              </a:rPr>
            </a:br>
            <a:r>
              <a:rPr lang="en-US" i="0" dirty="0">
                <a:solidFill>
                  <a:schemeClr val="bg1"/>
                </a:solidFill>
              </a:rPr>
              <a:t/>
            </a:r>
            <a:br>
              <a:rPr lang="en-US" i="0" dirty="0">
                <a:solidFill>
                  <a:schemeClr val="bg1"/>
                </a:solidFill>
              </a:rPr>
            </a:br>
            <a:r>
              <a:rPr lang="en-US" sz="2800" i="0" dirty="0">
                <a:solidFill>
                  <a:schemeClr val="bg1"/>
                </a:solidFill>
              </a:rPr>
              <a:t/>
            </a:r>
            <a:br>
              <a:rPr lang="en-US" sz="2800" i="0" dirty="0">
                <a:solidFill>
                  <a:schemeClr val="bg1"/>
                </a:solidFill>
              </a:rPr>
            </a:br>
            <a:endParaRPr lang="en-US" sz="2800" i="0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DAE22D0-7A6A-41B0-A5EA-345B90F208E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019"/>
          <a:stretch/>
        </p:blipFill>
        <p:spPr>
          <a:xfrm>
            <a:off x="2371607" y="4095750"/>
            <a:ext cx="4185274" cy="171922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E0F9AC2-4613-4C7F-9BD7-E67D225F81A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0035" y="125968"/>
            <a:ext cx="3133726" cy="105502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430D81C-01B9-41E1-919F-0E3868524B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0" y="175972"/>
            <a:ext cx="3467108" cy="1230993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C0B7D4E6-C5AE-4DCB-8F00-7FEB75D9FE4C}"/>
              </a:ext>
            </a:extLst>
          </p:cNvPr>
          <p:cNvSpPr txBox="1"/>
          <p:nvPr/>
        </p:nvSpPr>
        <p:spPr>
          <a:xfrm>
            <a:off x="6438900" y="6362700"/>
            <a:ext cx="3133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3366FF"/>
                </a:solidFill>
              </a:rPr>
              <a:t>August 18, 2019</a:t>
            </a:r>
          </a:p>
        </p:txBody>
      </p:sp>
    </p:spTree>
    <p:extLst>
      <p:ext uri="{BB962C8B-B14F-4D97-AF65-F5344CB8AC3E}">
        <p14:creationId xmlns:p14="http://schemas.microsoft.com/office/powerpoint/2010/main" val="2503446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B0E7DD-1E21-4E90-AD34-76BB712B39E4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329938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+mj-lt"/>
              </a:rPr>
              <a:t>Using Pareto </a:t>
            </a:r>
          </a:p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+mj-lt"/>
              </a:rPr>
              <a:t>2019.06</a:t>
            </a:r>
            <a:endParaRPr lang="en-US" sz="36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8419" y="1392652"/>
            <a:ext cx="1810059" cy="1734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1973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192530"/>
            <a:ext cx="8229600" cy="4457700"/>
          </a:xfrm>
        </p:spPr>
      </p:pic>
      <p:sp>
        <p:nvSpPr>
          <p:cNvPr id="11" name="Rectangle 10"/>
          <p:cNvSpPr/>
          <p:nvPr/>
        </p:nvSpPr>
        <p:spPr>
          <a:xfrm>
            <a:off x="457201" y="1192530"/>
            <a:ext cx="7348194" cy="341717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B0E7DD-1E21-4E90-AD34-76BB712B39E4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57200" y="1192530"/>
            <a:ext cx="1098223" cy="824806"/>
          </a:xfrm>
          <a:prstGeom prst="rect">
            <a:avLst/>
          </a:prstGeom>
          <a:noFill/>
          <a:ln>
            <a:solidFill>
              <a:srgbClr val="33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998482" y="1583703"/>
            <a:ext cx="17816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3366FF"/>
                </a:solidFill>
              </a:rPr>
              <a:t>Model/Analysis Details</a:t>
            </a:r>
            <a:endParaRPr lang="en-US" dirty="0">
              <a:solidFill>
                <a:srgbClr val="3366FF"/>
              </a:solidFill>
            </a:endParaRPr>
          </a:p>
        </p:txBody>
      </p:sp>
      <p:cxnSp>
        <p:nvCxnSpPr>
          <p:cNvPr id="9" name="Straight Arrow Connector 8"/>
          <p:cNvCxnSpPr>
            <a:stCxn id="7" idx="1"/>
            <a:endCxn id="6" idx="3"/>
          </p:cNvCxnSpPr>
          <p:nvPr/>
        </p:nvCxnSpPr>
        <p:spPr>
          <a:xfrm flipH="1" flipV="1">
            <a:off x="1555423" y="1604933"/>
            <a:ext cx="443059" cy="301936"/>
          </a:xfrm>
          <a:prstGeom prst="straightConnector1">
            <a:avLst/>
          </a:prstGeom>
          <a:ln w="28575">
            <a:solidFill>
              <a:srgbClr val="3366FF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555424" y="3026004"/>
            <a:ext cx="15742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  <a:latin typeface="+mj-lt"/>
              </a:rPr>
              <a:t>Workspace</a:t>
            </a:r>
            <a:endParaRPr lang="en-US" sz="20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805395" y="1192530"/>
            <a:ext cx="881405" cy="341717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518637" y="2379673"/>
            <a:ext cx="8578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Menu Bar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6" name="Straight Arrow Connector 15"/>
          <p:cNvCxnSpPr>
            <a:stCxn id="14" idx="3"/>
            <a:endCxn id="13" idx="1"/>
          </p:cNvCxnSpPr>
          <p:nvPr/>
        </p:nvCxnSpPr>
        <p:spPr>
          <a:xfrm>
            <a:off x="7376476" y="2702839"/>
            <a:ext cx="428919" cy="19828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457200" y="4701540"/>
            <a:ext cx="8229600" cy="82296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4061460" y="4928354"/>
            <a:ext cx="2766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Message Window</a:t>
            </a:r>
            <a:endParaRPr lang="en-US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71370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Setting Up a Project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B0E7DD-1E21-4E90-AD34-76BB712B39E4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 smtClean="0"/>
              <a:t>Cantilever Beam Problem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rgbClr val="626947"/>
                </a:solidFill>
              </a:rPr>
              <a:t>Units:</a:t>
            </a:r>
            <a:r>
              <a:rPr lang="en-US" sz="2000" b="0" dirty="0" smtClean="0"/>
              <a:t> MKS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626947"/>
                </a:solidFill>
              </a:rPr>
              <a:t>Material: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AlloySteel</a:t>
            </a:r>
            <a:endParaRPr lang="en-US" sz="2000" b="0" dirty="0" smtClean="0"/>
          </a:p>
          <a:p>
            <a:pPr marL="0" indent="0">
              <a:buNone/>
            </a:pPr>
            <a:r>
              <a:rPr lang="en-US" sz="2000" dirty="0">
                <a:solidFill>
                  <a:srgbClr val="626947"/>
                </a:solidFill>
              </a:rPr>
              <a:t>Structural Loads: </a:t>
            </a:r>
            <a:r>
              <a:rPr lang="en-US" sz="2000" b="0" dirty="0" smtClean="0"/>
              <a:t>1000N</a:t>
            </a:r>
          </a:p>
          <a:p>
            <a:pPr marL="0" indent="0">
              <a:buNone/>
            </a:pPr>
            <a:r>
              <a:rPr lang="en-US" sz="2000" dirty="0" err="1">
                <a:solidFill>
                  <a:srgbClr val="626947"/>
                </a:solidFill>
              </a:rPr>
              <a:t>TopOpt</a:t>
            </a:r>
            <a:r>
              <a:rPr lang="en-US" sz="2000" dirty="0">
                <a:solidFill>
                  <a:srgbClr val="626947"/>
                </a:solidFill>
              </a:rPr>
              <a:t> Constraints:</a:t>
            </a:r>
            <a:r>
              <a:rPr lang="en-US" sz="2000" b="0" dirty="0" smtClean="0"/>
              <a:t> No Constraints</a:t>
            </a:r>
          </a:p>
          <a:p>
            <a:pPr marL="0" indent="0">
              <a:buNone/>
            </a:pPr>
            <a:r>
              <a:rPr lang="en-US" sz="2000" dirty="0" err="1">
                <a:solidFill>
                  <a:srgbClr val="626947"/>
                </a:solidFill>
              </a:rPr>
              <a:t>TopOpt</a:t>
            </a:r>
            <a:r>
              <a:rPr lang="en-US" sz="2000" dirty="0">
                <a:solidFill>
                  <a:srgbClr val="626947"/>
                </a:solidFill>
              </a:rPr>
              <a:t> Objective: </a:t>
            </a:r>
            <a:r>
              <a:rPr lang="en-US" sz="2000" b="0" dirty="0" smtClean="0"/>
              <a:t>Minimum Compliance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rgbClr val="626947"/>
                </a:solidFill>
              </a:rPr>
              <a:t>Goal: </a:t>
            </a:r>
            <a:r>
              <a:rPr lang="en-US" sz="2000" dirty="0">
                <a:solidFill>
                  <a:srgbClr val="7030A0"/>
                </a:solidFill>
              </a:rPr>
              <a:t>Optimize the topology for a volume fraction of 0.25</a:t>
            </a:r>
          </a:p>
          <a:p>
            <a:pPr marL="0" indent="0">
              <a:buNone/>
            </a:pPr>
            <a:endParaRPr lang="en-US" sz="2000" dirty="0">
              <a:solidFill>
                <a:srgbClr val="626947"/>
              </a:solidFill>
            </a:endParaRPr>
          </a:p>
          <a:p>
            <a:pPr marL="0" indent="0">
              <a:buNone/>
            </a:pPr>
            <a:endParaRPr lang="en-US" sz="2000" b="0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22" name="Group 21"/>
          <p:cNvGrpSpPr/>
          <p:nvPr/>
        </p:nvGrpSpPr>
        <p:grpSpPr>
          <a:xfrm>
            <a:off x="5318760" y="1248730"/>
            <a:ext cx="3825240" cy="2145421"/>
            <a:chOff x="4648200" y="2170750"/>
            <a:chExt cx="3825240" cy="2145421"/>
          </a:xfrm>
        </p:grpSpPr>
        <p:sp>
          <p:nvSpPr>
            <p:cNvPr id="10" name="Rectangle 9"/>
            <p:cNvSpPr/>
            <p:nvPr/>
          </p:nvSpPr>
          <p:spPr>
            <a:xfrm>
              <a:off x="4762500" y="2194560"/>
              <a:ext cx="3261360" cy="1417320"/>
            </a:xfrm>
            <a:prstGeom prst="rect">
              <a:avLst/>
            </a:prstGeom>
            <a:solidFill>
              <a:srgbClr val="3366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5" descr="Wide upward diagonal"/>
            <p:cNvSpPr>
              <a:spLocks noChangeArrowheads="1"/>
            </p:cNvSpPr>
            <p:nvPr/>
          </p:nvSpPr>
          <p:spPr bwMode="auto">
            <a:xfrm>
              <a:off x="4648200" y="2170750"/>
              <a:ext cx="114300" cy="1458701"/>
            </a:xfrm>
            <a:prstGeom prst="rect">
              <a:avLst/>
            </a:prstGeom>
            <a:pattFill prst="wdUpDiag">
              <a:fgClr>
                <a:schemeClr val="tx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17" name="Straight Arrow Connector 16"/>
            <p:cNvCxnSpPr>
              <a:stCxn id="10" idx="3"/>
            </p:cNvCxnSpPr>
            <p:nvPr/>
          </p:nvCxnSpPr>
          <p:spPr>
            <a:xfrm>
              <a:off x="8023860" y="2903220"/>
              <a:ext cx="0" cy="1104900"/>
            </a:xfrm>
            <a:prstGeom prst="straightConnector1">
              <a:avLst/>
            </a:prstGeom>
            <a:ln w="7620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7589520" y="3946839"/>
              <a:ext cx="8839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626947"/>
                  </a:solidFill>
                </a:rPr>
                <a:t>1000N</a:t>
              </a:r>
              <a:endParaRPr lang="en-US" dirty="0">
                <a:solidFill>
                  <a:srgbClr val="626947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59730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Setting Up a Project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B0E7DD-1E21-4E90-AD34-76BB712B39E4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grpSp>
        <p:nvGrpSpPr>
          <p:cNvPr id="79" name="Group 78"/>
          <p:cNvGrpSpPr/>
          <p:nvPr/>
        </p:nvGrpSpPr>
        <p:grpSpPr>
          <a:xfrm>
            <a:off x="1724025" y="1059180"/>
            <a:ext cx="6043612" cy="372636"/>
            <a:chOff x="1724025" y="1059180"/>
            <a:chExt cx="6043612" cy="372636"/>
          </a:xfrm>
        </p:grpSpPr>
        <p:sp>
          <p:nvSpPr>
            <p:cNvPr id="12" name="Rounded Rectangle 11"/>
            <p:cNvSpPr/>
            <p:nvPr/>
          </p:nvSpPr>
          <p:spPr>
            <a:xfrm>
              <a:off x="3086453" y="1078230"/>
              <a:ext cx="1490888" cy="342514"/>
            </a:xfrm>
            <a:prstGeom prst="round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7030A0"/>
                  </a:solidFill>
                </a:rPr>
                <a:t>Choose Units</a:t>
              </a:r>
              <a:endParaRPr lang="en-US" dirty="0">
                <a:solidFill>
                  <a:srgbClr val="7030A0"/>
                </a:solidFill>
              </a:endParaRPr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953125" y="1095467"/>
              <a:ext cx="1814512" cy="308039"/>
            </a:xfrm>
            <a:prstGeom prst="rect">
              <a:avLst/>
            </a:prstGeom>
          </p:spPr>
        </p:pic>
        <p:sp>
          <p:nvSpPr>
            <p:cNvPr id="69" name="Rectangle 68"/>
            <p:cNvSpPr/>
            <p:nvPr/>
          </p:nvSpPr>
          <p:spPr>
            <a:xfrm>
              <a:off x="1724025" y="1059180"/>
              <a:ext cx="6043612" cy="372636"/>
            </a:xfrm>
            <a:prstGeom prst="rect">
              <a:avLst/>
            </a:prstGeom>
            <a:noFill/>
            <a:ln w="6350">
              <a:solidFill>
                <a:srgbClr val="33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0" name="Group 79"/>
          <p:cNvGrpSpPr/>
          <p:nvPr/>
        </p:nvGrpSpPr>
        <p:grpSpPr>
          <a:xfrm>
            <a:off x="1724025" y="1420744"/>
            <a:ext cx="6043612" cy="700776"/>
            <a:chOff x="1724025" y="1420744"/>
            <a:chExt cx="6043612" cy="700776"/>
          </a:xfrm>
        </p:grpSpPr>
        <p:sp>
          <p:nvSpPr>
            <p:cNvPr id="20" name="Rounded Rectangle 19"/>
            <p:cNvSpPr/>
            <p:nvPr/>
          </p:nvSpPr>
          <p:spPr>
            <a:xfrm>
              <a:off x="2768517" y="1762070"/>
              <a:ext cx="2126760" cy="342514"/>
            </a:xfrm>
            <a:prstGeom prst="round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7030A0"/>
                  </a:solidFill>
                </a:rPr>
                <a:t>Load Geometry</a:t>
              </a:r>
              <a:endParaRPr lang="en-US" dirty="0">
                <a:solidFill>
                  <a:srgbClr val="7030A0"/>
                </a:solidFill>
              </a:endParaRPr>
            </a:p>
          </p:txBody>
        </p:sp>
        <p:cxnSp>
          <p:nvCxnSpPr>
            <p:cNvPr id="42" name="Straight Arrow Connector 41"/>
            <p:cNvCxnSpPr>
              <a:stCxn id="12" idx="2"/>
              <a:endCxn id="20" idx="0"/>
            </p:cNvCxnSpPr>
            <p:nvPr/>
          </p:nvCxnSpPr>
          <p:spPr>
            <a:xfrm>
              <a:off x="3831897" y="1420744"/>
              <a:ext cx="0" cy="341326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61" name="Picture 6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95987" y="1795214"/>
              <a:ext cx="1771650" cy="276225"/>
            </a:xfrm>
            <a:prstGeom prst="rect">
              <a:avLst/>
            </a:prstGeom>
          </p:spPr>
        </p:pic>
        <p:sp>
          <p:nvSpPr>
            <p:cNvPr id="70" name="Rectangle 69"/>
            <p:cNvSpPr/>
            <p:nvPr/>
          </p:nvSpPr>
          <p:spPr>
            <a:xfrm>
              <a:off x="1724025" y="1748884"/>
              <a:ext cx="6043612" cy="372636"/>
            </a:xfrm>
            <a:prstGeom prst="rect">
              <a:avLst/>
            </a:prstGeom>
            <a:noFill/>
            <a:ln w="6350">
              <a:solidFill>
                <a:srgbClr val="33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1724025" y="2104584"/>
            <a:ext cx="6043612" cy="700641"/>
            <a:chOff x="1724025" y="2104584"/>
            <a:chExt cx="6043612" cy="700641"/>
          </a:xfrm>
        </p:grpSpPr>
        <p:sp>
          <p:nvSpPr>
            <p:cNvPr id="24" name="Rounded Rectangle 23"/>
            <p:cNvSpPr/>
            <p:nvPr/>
          </p:nvSpPr>
          <p:spPr>
            <a:xfrm>
              <a:off x="2768517" y="2445910"/>
              <a:ext cx="2126760" cy="342514"/>
            </a:xfrm>
            <a:prstGeom prst="round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7030A0"/>
                  </a:solidFill>
                </a:rPr>
                <a:t>Define Material</a:t>
              </a:r>
              <a:endParaRPr lang="en-US" dirty="0">
                <a:solidFill>
                  <a:srgbClr val="7030A0"/>
                </a:solidFill>
              </a:endParaRPr>
            </a:p>
          </p:txBody>
        </p:sp>
        <p:cxnSp>
          <p:nvCxnSpPr>
            <p:cNvPr id="43" name="Straight Arrow Connector 42"/>
            <p:cNvCxnSpPr>
              <a:stCxn id="20" idx="2"/>
              <a:endCxn id="24" idx="0"/>
            </p:cNvCxnSpPr>
            <p:nvPr/>
          </p:nvCxnSpPr>
          <p:spPr>
            <a:xfrm>
              <a:off x="3831897" y="2104584"/>
              <a:ext cx="0" cy="341326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62" name="Picture 6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53125" y="2476032"/>
              <a:ext cx="1814512" cy="285750"/>
            </a:xfrm>
            <a:prstGeom prst="rect">
              <a:avLst/>
            </a:prstGeom>
          </p:spPr>
        </p:pic>
        <p:sp>
          <p:nvSpPr>
            <p:cNvPr id="71" name="Rectangle 70"/>
            <p:cNvSpPr/>
            <p:nvPr/>
          </p:nvSpPr>
          <p:spPr>
            <a:xfrm>
              <a:off x="1724025" y="2432589"/>
              <a:ext cx="6043612" cy="372636"/>
            </a:xfrm>
            <a:prstGeom prst="rect">
              <a:avLst/>
            </a:prstGeom>
            <a:noFill/>
            <a:ln w="6350">
              <a:solidFill>
                <a:srgbClr val="33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2" name="Group 81"/>
          <p:cNvGrpSpPr/>
          <p:nvPr/>
        </p:nvGrpSpPr>
        <p:grpSpPr>
          <a:xfrm>
            <a:off x="1724025" y="2788424"/>
            <a:ext cx="6043612" cy="1185434"/>
            <a:chOff x="1724025" y="2788424"/>
            <a:chExt cx="6043612" cy="1185434"/>
          </a:xfrm>
        </p:grpSpPr>
        <p:sp>
          <p:nvSpPr>
            <p:cNvPr id="26" name="Rounded Rectangle 25"/>
            <p:cNvSpPr/>
            <p:nvPr/>
          </p:nvSpPr>
          <p:spPr>
            <a:xfrm>
              <a:off x="2069085" y="3129750"/>
              <a:ext cx="3525624" cy="564266"/>
            </a:xfrm>
            <a:prstGeom prst="round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7030A0"/>
                  </a:solidFill>
                </a:rPr>
                <a:t>Apply Loads (Structural/Thermal/Gravity)</a:t>
              </a:r>
              <a:endParaRPr lang="en-US" dirty="0">
                <a:solidFill>
                  <a:srgbClr val="7030A0"/>
                </a:solidFill>
              </a:endParaRPr>
            </a:p>
          </p:txBody>
        </p:sp>
        <p:cxnSp>
          <p:nvCxnSpPr>
            <p:cNvPr id="46" name="Straight Arrow Connector 45"/>
            <p:cNvCxnSpPr>
              <a:stCxn id="24" idx="2"/>
              <a:endCxn id="26" idx="0"/>
            </p:cNvCxnSpPr>
            <p:nvPr/>
          </p:nvCxnSpPr>
          <p:spPr>
            <a:xfrm>
              <a:off x="3831897" y="2788424"/>
              <a:ext cx="0" cy="341326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63" name="Picture 6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948362" y="2849908"/>
              <a:ext cx="1819275" cy="1123950"/>
            </a:xfrm>
            <a:prstGeom prst="rect">
              <a:avLst/>
            </a:prstGeom>
          </p:spPr>
        </p:pic>
        <p:sp>
          <p:nvSpPr>
            <p:cNvPr id="72" name="Rectangle 71"/>
            <p:cNvSpPr/>
            <p:nvPr/>
          </p:nvSpPr>
          <p:spPr>
            <a:xfrm>
              <a:off x="1724025" y="2851688"/>
              <a:ext cx="6043612" cy="1119915"/>
            </a:xfrm>
            <a:prstGeom prst="rect">
              <a:avLst/>
            </a:prstGeom>
            <a:noFill/>
            <a:ln w="6350">
              <a:solidFill>
                <a:srgbClr val="33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1724025" y="3694016"/>
            <a:ext cx="6043612" cy="951576"/>
            <a:chOff x="1724025" y="3694016"/>
            <a:chExt cx="6043612" cy="951576"/>
          </a:xfrm>
        </p:grpSpPr>
        <p:sp>
          <p:nvSpPr>
            <p:cNvPr id="28" name="Rounded Rectangle 27"/>
            <p:cNvSpPr/>
            <p:nvPr/>
          </p:nvSpPr>
          <p:spPr>
            <a:xfrm>
              <a:off x="2768517" y="4123421"/>
              <a:ext cx="2126760" cy="342514"/>
            </a:xfrm>
            <a:prstGeom prst="round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7030A0"/>
                  </a:solidFill>
                </a:rPr>
                <a:t>Carry out FEA </a:t>
              </a:r>
              <a:endParaRPr lang="en-US" dirty="0">
                <a:solidFill>
                  <a:srgbClr val="7030A0"/>
                </a:solidFill>
              </a:endParaRPr>
            </a:p>
          </p:txBody>
        </p:sp>
        <p:cxnSp>
          <p:nvCxnSpPr>
            <p:cNvPr id="49" name="Straight Arrow Connector 48"/>
            <p:cNvCxnSpPr>
              <a:stCxn id="26" idx="2"/>
              <a:endCxn id="28" idx="0"/>
            </p:cNvCxnSpPr>
            <p:nvPr/>
          </p:nvCxnSpPr>
          <p:spPr>
            <a:xfrm>
              <a:off x="3831897" y="3694016"/>
              <a:ext cx="0" cy="429405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65" name="Picture 6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948362" y="4012648"/>
              <a:ext cx="1819275" cy="632944"/>
            </a:xfrm>
            <a:prstGeom prst="rect">
              <a:avLst/>
            </a:prstGeom>
          </p:spPr>
        </p:pic>
        <p:sp>
          <p:nvSpPr>
            <p:cNvPr id="73" name="Rectangle 72"/>
            <p:cNvSpPr/>
            <p:nvPr/>
          </p:nvSpPr>
          <p:spPr>
            <a:xfrm>
              <a:off x="1724025" y="4023334"/>
              <a:ext cx="6043612" cy="612377"/>
            </a:xfrm>
            <a:prstGeom prst="rect">
              <a:avLst/>
            </a:prstGeom>
            <a:noFill/>
            <a:ln w="6350">
              <a:solidFill>
                <a:srgbClr val="33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4" name="Group 83"/>
          <p:cNvGrpSpPr/>
          <p:nvPr/>
        </p:nvGrpSpPr>
        <p:grpSpPr>
          <a:xfrm>
            <a:off x="1724025" y="4465935"/>
            <a:ext cx="6043612" cy="619403"/>
            <a:chOff x="1724025" y="4465935"/>
            <a:chExt cx="6043612" cy="619403"/>
          </a:xfrm>
        </p:grpSpPr>
        <p:sp>
          <p:nvSpPr>
            <p:cNvPr id="30" name="Rounded Rectangle 29"/>
            <p:cNvSpPr/>
            <p:nvPr/>
          </p:nvSpPr>
          <p:spPr>
            <a:xfrm>
              <a:off x="2421864" y="4719182"/>
              <a:ext cx="2820067" cy="342514"/>
            </a:xfrm>
            <a:prstGeom prst="round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7030A0"/>
                  </a:solidFill>
                </a:rPr>
                <a:t>Apply Top Opt Constraints</a:t>
              </a:r>
              <a:endParaRPr lang="en-US" dirty="0">
                <a:solidFill>
                  <a:srgbClr val="7030A0"/>
                </a:solidFill>
              </a:endParaRPr>
            </a:p>
          </p:txBody>
        </p:sp>
        <p:cxnSp>
          <p:nvCxnSpPr>
            <p:cNvPr id="52" name="Straight Arrow Connector 51"/>
            <p:cNvCxnSpPr>
              <a:stCxn id="28" idx="2"/>
              <a:endCxn id="30" idx="0"/>
            </p:cNvCxnSpPr>
            <p:nvPr/>
          </p:nvCxnSpPr>
          <p:spPr>
            <a:xfrm>
              <a:off x="3831897" y="4465935"/>
              <a:ext cx="1" cy="253247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66" name="Picture 65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948362" y="4777879"/>
              <a:ext cx="1819275" cy="276225"/>
            </a:xfrm>
            <a:prstGeom prst="rect">
              <a:avLst/>
            </a:prstGeom>
          </p:spPr>
        </p:pic>
        <p:sp>
          <p:nvSpPr>
            <p:cNvPr id="74" name="Rectangle 73"/>
            <p:cNvSpPr/>
            <p:nvPr/>
          </p:nvSpPr>
          <p:spPr>
            <a:xfrm>
              <a:off x="1724025" y="4712702"/>
              <a:ext cx="6043612" cy="372636"/>
            </a:xfrm>
            <a:prstGeom prst="rect">
              <a:avLst/>
            </a:prstGeom>
            <a:noFill/>
            <a:ln w="6350">
              <a:solidFill>
                <a:srgbClr val="33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1724025" y="5061696"/>
            <a:ext cx="6043612" cy="706369"/>
            <a:chOff x="1724025" y="5061696"/>
            <a:chExt cx="6043612" cy="706369"/>
          </a:xfrm>
        </p:grpSpPr>
        <p:sp>
          <p:nvSpPr>
            <p:cNvPr id="38" name="Rounded Rectangle 37"/>
            <p:cNvSpPr/>
            <p:nvPr/>
          </p:nvSpPr>
          <p:spPr>
            <a:xfrm>
              <a:off x="2421864" y="5403022"/>
              <a:ext cx="2820067" cy="342514"/>
            </a:xfrm>
            <a:prstGeom prst="round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7030A0"/>
                  </a:solidFill>
                </a:rPr>
                <a:t>Topology Optimization</a:t>
              </a:r>
              <a:endParaRPr lang="en-US" dirty="0">
                <a:solidFill>
                  <a:srgbClr val="7030A0"/>
                </a:solidFill>
              </a:endParaRPr>
            </a:p>
          </p:txBody>
        </p:sp>
        <p:cxnSp>
          <p:nvCxnSpPr>
            <p:cNvPr id="55" name="Straight Arrow Connector 54"/>
            <p:cNvCxnSpPr>
              <a:stCxn id="30" idx="2"/>
              <a:endCxn id="38" idx="0"/>
            </p:cNvCxnSpPr>
            <p:nvPr/>
          </p:nvCxnSpPr>
          <p:spPr>
            <a:xfrm>
              <a:off x="3831898" y="5061696"/>
              <a:ext cx="0" cy="341326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67" name="Picture 66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948362" y="5420260"/>
              <a:ext cx="1819275" cy="304800"/>
            </a:xfrm>
            <a:prstGeom prst="rect">
              <a:avLst/>
            </a:prstGeom>
          </p:spPr>
        </p:pic>
        <p:sp>
          <p:nvSpPr>
            <p:cNvPr id="75" name="Rectangle 74"/>
            <p:cNvSpPr/>
            <p:nvPr/>
          </p:nvSpPr>
          <p:spPr>
            <a:xfrm>
              <a:off x="1724025" y="5395429"/>
              <a:ext cx="6043612" cy="372636"/>
            </a:xfrm>
            <a:prstGeom prst="rect">
              <a:avLst/>
            </a:prstGeom>
            <a:noFill/>
            <a:ln w="6350">
              <a:solidFill>
                <a:srgbClr val="33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1724025" y="5745536"/>
            <a:ext cx="6043612" cy="979821"/>
            <a:chOff x="1724025" y="5745536"/>
            <a:chExt cx="6043612" cy="979821"/>
          </a:xfrm>
        </p:grpSpPr>
        <p:sp>
          <p:nvSpPr>
            <p:cNvPr id="39" name="Rounded Rectangle 38"/>
            <p:cNvSpPr/>
            <p:nvPr/>
          </p:nvSpPr>
          <p:spPr>
            <a:xfrm>
              <a:off x="2421864" y="6086861"/>
              <a:ext cx="2820067" cy="342514"/>
            </a:xfrm>
            <a:prstGeom prst="round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>
                  <a:solidFill>
                    <a:srgbClr val="7030A0"/>
                  </a:solidFill>
                </a:rPr>
                <a:t>PostProcessing</a:t>
              </a:r>
              <a:endParaRPr lang="en-US" dirty="0">
                <a:solidFill>
                  <a:srgbClr val="7030A0"/>
                </a:solidFill>
              </a:endParaRPr>
            </a:p>
          </p:txBody>
        </p:sp>
        <p:cxnSp>
          <p:nvCxnSpPr>
            <p:cNvPr id="58" name="Straight Arrow Connector 57"/>
            <p:cNvCxnSpPr>
              <a:stCxn id="38" idx="2"/>
              <a:endCxn id="39" idx="0"/>
            </p:cNvCxnSpPr>
            <p:nvPr/>
          </p:nvCxnSpPr>
          <p:spPr>
            <a:xfrm>
              <a:off x="3831898" y="5745536"/>
              <a:ext cx="0" cy="341325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68" name="Picture 67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929313" y="5828772"/>
              <a:ext cx="1838324" cy="896585"/>
            </a:xfrm>
            <a:prstGeom prst="rect">
              <a:avLst/>
            </a:prstGeom>
          </p:spPr>
        </p:pic>
        <p:sp>
          <p:nvSpPr>
            <p:cNvPr id="76" name="Rectangle 75"/>
            <p:cNvSpPr/>
            <p:nvPr/>
          </p:nvSpPr>
          <p:spPr>
            <a:xfrm>
              <a:off x="1724025" y="5828772"/>
              <a:ext cx="6043612" cy="893624"/>
            </a:xfrm>
            <a:prstGeom prst="rect">
              <a:avLst/>
            </a:prstGeom>
            <a:noFill/>
            <a:ln w="6350">
              <a:solidFill>
                <a:srgbClr val="33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87649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USCMM9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1_USCMM9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USCMM9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USCMM9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USCMM9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USCMM9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USCMM9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USCMM9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USCMM9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USCMM9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USCMM9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USCMM9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USCMM9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USCMM9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USCMM9</Template>
  <TotalTime>14141</TotalTime>
  <Words>83</Words>
  <Application>Microsoft Office PowerPoint</Application>
  <PresentationFormat>On-screen Show (4:3)</PresentationFormat>
  <Paragraphs>34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Times New Roman</vt:lpstr>
      <vt:lpstr>Wingdings</vt:lpstr>
      <vt:lpstr>1_USCMM9</vt:lpstr>
      <vt:lpstr>  Tutorial 1 Learning Topology Optimization Through Examples and Case Studies    </vt:lpstr>
      <vt:lpstr>PowerPoint Presentation</vt:lpstr>
      <vt:lpstr>GUI</vt:lpstr>
      <vt:lpstr>Setting Up a Project</vt:lpstr>
      <vt:lpstr>Setting Up a Project</vt:lpstr>
    </vt:vector>
  </TitlesOfParts>
  <Company>Computer - Aided Engineering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PAPER</dc:title>
  <dc:creator>Computer - Aided Engineering</dc:creator>
  <cp:lastModifiedBy>SUBODH SUBEDI</cp:lastModifiedBy>
  <cp:revision>3192</cp:revision>
  <cp:lastPrinted>2015-10-05T14:36:18Z</cp:lastPrinted>
  <dcterms:created xsi:type="dcterms:W3CDTF">2007-07-12T22:43:05Z</dcterms:created>
  <dcterms:modified xsi:type="dcterms:W3CDTF">2019-08-16T15:58:13Z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